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842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14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12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713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11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595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21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2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854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159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3203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416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8524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6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9777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05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05BF2-D8AF-44FD-8A4D-D6306EDD006E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C1A2E65-2AB9-4352-BE60-749727B21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78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6FEDF-4259-4628-AFAC-0E45790FB7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809" y="298174"/>
            <a:ext cx="10992677" cy="3468756"/>
          </a:xfrm>
        </p:spPr>
        <p:txBody>
          <a:bodyPr>
            <a:noAutofit/>
          </a:bodyPr>
          <a:lstStyle/>
          <a:p>
            <a:pPr marL="342900" marR="674370" lvl="0" indent="-342900">
              <a:lnSpc>
                <a:spcPct val="102000"/>
              </a:lnSpc>
              <a:spcBef>
                <a:spcPts val="295"/>
              </a:spcBef>
              <a:spcAft>
                <a:spcPts val="0"/>
              </a:spcAft>
              <a:tabLst>
                <a:tab pos="658495" algn="l"/>
              </a:tabLst>
            </a:pPr>
            <a:r>
              <a:rPr lang="ru-RU" sz="4400" b="1" i="1" spc="-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Оценка</a:t>
            </a:r>
            <a:r>
              <a:rPr lang="ru-RU" sz="4400" b="1" i="1" spc="-7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состояния</a:t>
            </a:r>
            <a:r>
              <a:rPr lang="ru-RU" sz="4400" b="1" i="1" spc="-6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автомобильной</a:t>
            </a:r>
            <a:r>
              <a:rPr lang="ru-RU" sz="4400" b="1" i="1" spc="-7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</a:t>
            </a:r>
            <a:r>
              <a:rPr lang="ru-RU" sz="4400" b="1" i="1" spc="-8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4400" b="1" i="1" spc="-8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назначение</a:t>
            </a:r>
            <a:r>
              <a:rPr lang="ru-RU" sz="4400" b="1" i="1" spc="-5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мероприятий</a:t>
            </a:r>
            <a:r>
              <a:rPr lang="ru-RU" sz="4400" b="1" i="1" spc="-33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4400" b="1" i="1" spc="-2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ее</a:t>
            </a:r>
            <a:r>
              <a:rPr lang="ru-RU" sz="4400" b="1" i="1" spc="1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реконструкции.</a:t>
            </a:r>
            <a:br>
              <a:rPr lang="ru-RU" sz="4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ru-RU" sz="4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4400" b="1" i="1" dirty="0">
              <a:solidFill>
                <a:srgbClr val="0000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A06368-0211-46EE-BE16-D95839FE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40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45"/>
              </a:spcBef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46192A-DEEB-4639-B697-96C759596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312" y="2419941"/>
            <a:ext cx="7140923" cy="401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10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24FDE-B3D4-42E7-9FCA-E4012A09E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61849"/>
          </a:xfrm>
        </p:spPr>
        <p:txBody>
          <a:bodyPr>
            <a:normAutofit fontScale="90000"/>
          </a:bodyPr>
          <a:lstStyle/>
          <a:p>
            <a:r>
              <a:rPr lang="ru-RU" sz="4400" b="1" i="1" spc="-1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2.1</a:t>
            </a:r>
            <a:r>
              <a:rPr lang="ru-RU" sz="4400" b="1" i="1" spc="-6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1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Методы</a:t>
            </a:r>
            <a:r>
              <a:rPr lang="ru-RU" sz="4400" b="1" i="1" spc="-7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1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оценки</a:t>
            </a:r>
            <a:r>
              <a:rPr lang="ru-RU" sz="4400" b="1" i="1" spc="-7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транспортно-эксплуатационных</a:t>
            </a:r>
            <a:r>
              <a:rPr lang="ru-RU" sz="4400" b="1" i="1" spc="-8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показателей</a:t>
            </a:r>
            <a:r>
              <a:rPr lang="ru-RU" sz="4400" b="1" i="1" spc="-7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дороги.</a:t>
            </a:r>
            <a:b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7E87DB-0072-4BD8-94D4-3745B1294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0660" marR="530225" indent="0" algn="just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Диагностика автомобильных дорог – обследование, сбор и анализ информации о параметрах, характеристиках и условиях функционирования дорог 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дорожных сооружений,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характеристиках транспортных потоков, наличии дефектов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появления, установление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другой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информации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дорогах.</a:t>
            </a:r>
          </a:p>
          <a:p>
            <a:pPr marL="0" marR="568325" indent="0">
              <a:lnSpc>
                <a:spcPct val="102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Диагностика — это обследование, сбор и анализ информации о геометрических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технических параметрах и характеристиках, физических свойствах дорог 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дорожных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сооружений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условиях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071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BF07CBB-2868-4389-926F-B600C77BC64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33813" y="904875"/>
            <a:ext cx="8358187" cy="5272088"/>
          </a:xfrm>
        </p:spPr>
        <p:txBody>
          <a:bodyPr/>
          <a:lstStyle/>
          <a:p>
            <a:pPr marL="200660" marR="513715" indent="0">
              <a:lnSpc>
                <a:spcPct val="97000"/>
              </a:lnSpc>
              <a:spcBef>
                <a:spcPts val="35"/>
              </a:spcBef>
              <a:spcAft>
                <a:spcPts val="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Диагностика</a:t>
            </a:r>
            <a:r>
              <a:rPr lang="ru-RU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состояния</a:t>
            </a:r>
            <a:r>
              <a:rPr lang="ru-RU" spc="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автомобильных</a:t>
            </a:r>
            <a:r>
              <a:rPr lang="ru-RU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</a:t>
            </a:r>
            <a:r>
              <a:rPr lang="ru-RU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</a:t>
            </a:r>
            <a:r>
              <a:rPr lang="ru-RU" spc="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четыре</a:t>
            </a:r>
            <a:r>
              <a:rPr lang="ru-RU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</a:t>
            </a:r>
            <a:r>
              <a:rPr lang="ru-RU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этапа,</a:t>
            </a:r>
            <a:r>
              <a:rPr lang="ru-RU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 выполняются,</a:t>
            </a:r>
            <a:r>
              <a:rPr lang="ru-RU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</a:t>
            </a:r>
            <a:r>
              <a:rPr lang="ru-RU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правило,</a:t>
            </a:r>
            <a:r>
              <a:rPr lang="ru-RU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последовательно:</a:t>
            </a:r>
          </a:p>
          <a:p>
            <a:pPr marL="0" lvl="0" indent="0">
              <a:lnSpc>
                <a:spcPts val="1595"/>
              </a:lnSpc>
              <a:buSzPts val="1400"/>
              <a:buNone/>
              <a:tabLst>
                <a:tab pos="3048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подготовительные</a:t>
            </a:r>
            <a:r>
              <a:rPr lang="ru-RU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работы;</a:t>
            </a:r>
          </a:p>
          <a:p>
            <a:pPr marL="0" lvl="0" indent="0">
              <a:lnSpc>
                <a:spcPts val="1595"/>
              </a:lnSpc>
              <a:spcBef>
                <a:spcPts val="320"/>
              </a:spcBef>
              <a:spcAft>
                <a:spcPts val="0"/>
              </a:spcAft>
              <a:buSzPts val="1400"/>
              <a:buNone/>
              <a:tabLst>
                <a:tab pos="304800" algn="l"/>
              </a:tabLst>
            </a:pPr>
            <a:b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полевые</a:t>
            </a:r>
            <a:r>
              <a:rPr lang="ru-RU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обследования;</a:t>
            </a:r>
          </a:p>
          <a:p>
            <a:pPr marL="0" lvl="0" indent="0">
              <a:lnSpc>
                <a:spcPts val="1585"/>
              </a:lnSpc>
              <a:buSzPts val="1400"/>
              <a:buNone/>
              <a:tabLst>
                <a:tab pos="3048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камеральная</a:t>
            </a:r>
            <a:r>
              <a:rPr lang="ru-RU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обработка;</a:t>
            </a:r>
          </a:p>
          <a:p>
            <a:pPr marL="0" lvl="0" indent="0">
              <a:lnSpc>
                <a:spcPts val="1585"/>
              </a:lnSpc>
              <a:buSzPts val="1400"/>
              <a:buNone/>
              <a:tabLst>
                <a:tab pos="30480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</a:t>
            </a:r>
            <a:r>
              <a:rPr lang="ru-RU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(обновление)</a:t>
            </a:r>
            <a:r>
              <a:rPr lang="ru-RU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АБДД.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59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09F58-6233-4123-880C-3DE45EE08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E2BE9E-D439-4D7F-A755-95D9F99B4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0660" marR="538480" indent="457200">
              <a:lnSpc>
                <a:spcPct val="102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Существует несколько методов оценки состояния дорог, которые применяют в настоящее время. К ним относятся: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 сравнения технических параметров и характеристик, метод сравнения и по техническим параметрам, и по</a:t>
            </a:r>
            <a:r>
              <a:rPr lang="ru-RU" sz="1800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транспортно-эксплуатационным</a:t>
            </a:r>
            <a:r>
              <a:rPr lang="ru-RU" sz="1800" i="1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показателям,</a:t>
            </a:r>
            <a:r>
              <a:rPr lang="ru-RU" sz="1800" i="1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</a:t>
            </a:r>
            <a:r>
              <a:rPr lang="ru-RU" sz="1800" i="1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сравнения</a:t>
            </a:r>
            <a:r>
              <a:rPr lang="ru-RU" sz="1800" i="1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потребительских</a:t>
            </a:r>
            <a:r>
              <a:rPr lang="ru-RU" sz="1800" i="1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свойств.</a:t>
            </a:r>
          </a:p>
          <a:p>
            <a:pPr marL="200660" marR="644525" indent="457200" algn="just">
              <a:lnSpc>
                <a:spcPct val="102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Суть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оценки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состояния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техническим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параметрам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физическим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характеристикам состоит в сопоставлении фактических значений этих параметров и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 с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нормативными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требуемыми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проектными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Если отклонения фактических значений от нормативных или требуемых больше допустимых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пределов,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назначают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ремонтные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реконструктивные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мероприятия.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1650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6A065B-7451-4F8B-A423-9AB26FFA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B8361F-D540-4826-A5E9-6E3A94027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0660" marR="545465" indent="0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Преимущество этого метода состоит в простоте оценки состояния 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назначения ремонтных работ или мероприятий по реконструкции. Однако этот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имеет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ряд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недостатков.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Один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них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состоит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очень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большом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числе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оцениваемых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параметров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дороги,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различных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методиках</a:t>
            </a:r>
          </a:p>
          <a:p>
            <a:pPr marL="0" indent="0">
              <a:lnSpc>
                <a:spcPct val="102000"/>
              </a:lnSpc>
              <a:spcBef>
                <a:spcPts val="370"/>
              </a:spcBef>
              <a:spcAft>
                <a:spcPts val="0"/>
              </a:spcAft>
              <a:buNone/>
            </a:pP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колеблются от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40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более,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причем их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оценки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могут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иметь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различные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количественные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качественные</a:t>
            </a:r>
            <a:r>
              <a:rPr lang="ru-RU" sz="18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каждом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069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ECB1B13-7855-4737-AB18-8EC2674CC4C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867275" y="436563"/>
            <a:ext cx="7324725" cy="5740400"/>
          </a:xfrm>
        </p:spPr>
        <p:txBody>
          <a:bodyPr>
            <a:normAutofit lnSpcReduction="10000"/>
          </a:bodyPr>
          <a:lstStyle/>
          <a:p>
            <a:pPr marL="0" marR="572770" indent="0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3200" b="1" i="1" u="heavy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Комбинированные методы оценки транспортно-эксплуатационного </a:t>
            </a:r>
            <a:r>
              <a:rPr lang="ru-RU" sz="3200" b="1" i="1" u="heavy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состо</a:t>
            </a:r>
            <a:r>
              <a:rPr lang="ru-RU" sz="3200" b="1" i="1" u="heavy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3200" b="1" i="1" spc="-33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i="1" u="heavy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яния</a:t>
            </a:r>
            <a:r>
              <a:rPr lang="ru-RU" sz="3200" b="1" i="1" u="heavy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дорог</a:t>
            </a:r>
            <a:r>
              <a:rPr lang="ru-RU" sz="3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включают в себя оценку дороги по основным транспортно-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эксплуатационным показателям и техническим параметрам и характеристикам.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Они позволяют оценивать состояние дороги не просто как инженерного сооружения, а как инженерного транспортного сооружения, предназначенного для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обеспечения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удобного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безопасного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движения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автомобилей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высокими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скоростями и установленными</a:t>
            </a:r>
            <a:r>
              <a:rPr lang="ru-RU" sz="18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нагрузками.</a:t>
            </a:r>
          </a:p>
          <a:p>
            <a:pPr marL="200660" marR="580390" indent="0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этих методах нашли распространение термин «транспортно-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эксплуатационное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состояние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дороги»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(ТЭС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АД)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параметров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теристик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технического уровня, эксплуатационного состояния и инженерного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оборудования и обустройства, а также термин «транспортно-эксплуатационные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показатели дороги» (ТЭП АД), которые непосредственно зависят от транспортно-эксплуатационного состояния дороги и характеризуют дорогу именно как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транспортное</a:t>
            </a:r>
            <a:r>
              <a:rPr lang="ru-RU" sz="18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498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5EDBB40-CD36-4ABF-B865-08C423ABF0A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89025" y="436563"/>
            <a:ext cx="11102975" cy="5740400"/>
          </a:xfrm>
        </p:spPr>
        <p:txBody>
          <a:bodyPr>
            <a:normAutofit/>
          </a:bodyPr>
          <a:lstStyle/>
          <a:p>
            <a:pPr marL="200660" marR="51371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Комбинированная</a:t>
            </a:r>
            <a:r>
              <a:rPr lang="ru-RU" b="1" i="1" spc="-2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</a:t>
            </a:r>
            <a:r>
              <a:rPr lang="ru-RU" b="1" i="1" spc="-2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показателей</a:t>
            </a:r>
            <a:r>
              <a:rPr lang="ru-RU" b="1" i="1" spc="-2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оценки</a:t>
            </a:r>
            <a:r>
              <a:rPr lang="ru-RU" b="1" i="1" spc="-3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состояния</a:t>
            </a:r>
            <a:r>
              <a:rPr lang="ru-RU" b="1" i="1" spc="-2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</a:t>
            </a:r>
            <a:r>
              <a:rPr lang="ru-RU" b="1" i="1" spc="-2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</a:t>
            </a:r>
            <a:r>
              <a:rPr lang="ru-RU" b="1" i="1" spc="-3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b="1" i="1" spc="-3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себя</a:t>
            </a:r>
            <a:r>
              <a:rPr lang="ru-RU" b="1" i="1" spc="-33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следующие</a:t>
            </a:r>
            <a:r>
              <a:rPr lang="ru-RU" b="1" i="1" spc="2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показатели:</a:t>
            </a:r>
          </a:p>
          <a:p>
            <a:pPr marL="0" marR="658495" lvl="0" indent="0">
              <a:lnSpc>
                <a:spcPct val="102000"/>
              </a:lnSpc>
              <a:spcAft>
                <a:spcPts val="0"/>
              </a:spcAft>
              <a:buSzPts val="1400"/>
              <a:buNone/>
              <a:tabLst>
                <a:tab pos="30480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Скорости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движения.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Оценивается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величине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коэффициента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обеспеченности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расчетной</a:t>
            </a:r>
            <a:r>
              <a:rPr lang="ru-RU" sz="1800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скорости</a:t>
            </a:r>
            <a:r>
              <a:rPr lang="ru-RU" sz="1800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осенне-весенние,</a:t>
            </a:r>
            <a:r>
              <a:rPr lang="ru-RU" sz="1800" spc="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переходные</a:t>
            </a:r>
            <a:r>
              <a:rPr lang="ru-RU" sz="1800" spc="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периоды</a:t>
            </a:r>
            <a:r>
              <a:rPr lang="ru-RU" sz="1800" spc="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года;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marR="658495" lvl="0" indent="0">
              <a:lnSpc>
                <a:spcPct val="102000"/>
              </a:lnSpc>
              <a:spcAft>
                <a:spcPts val="0"/>
              </a:spcAft>
              <a:buSzPts val="1400"/>
              <a:buNone/>
              <a:tabLst>
                <a:tab pos="30480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Пропускной способности дороги и уровня загрузки дороги движением;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marR="658495" lvl="0" indent="0">
              <a:lnSpc>
                <a:spcPct val="102000"/>
              </a:lnSpc>
              <a:spcAft>
                <a:spcPts val="0"/>
              </a:spcAft>
              <a:buSzPts val="1400"/>
              <a:buNone/>
              <a:tabLst>
                <a:tab pos="30480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Безопасности движения. Оценивают по трем показателям: коэффициенту про-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исшествий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коэффициенту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аварийности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коэффициенту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безопасности;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800" spc="-35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658495" lvl="0" indent="0">
              <a:lnSpc>
                <a:spcPct val="102000"/>
              </a:lnSpc>
              <a:spcAft>
                <a:spcPts val="0"/>
              </a:spcAft>
              <a:buSzPts val="1400"/>
              <a:buNone/>
              <a:tabLst>
                <a:tab pos="304800" algn="l"/>
              </a:tabLst>
            </a:pP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соответствия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фактических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геометрических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параметров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нормативным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данной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</a:t>
            </a:r>
            <a:r>
              <a:rPr lang="ru-RU" sz="18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тегории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дороги.</a:t>
            </a:r>
            <a:r>
              <a:rPr lang="ru-RU" sz="18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Оценивают прямым</a:t>
            </a:r>
            <a:r>
              <a:rPr lang="ru-RU" sz="18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сравнением прочности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дорожной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одежды.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Оценивают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коэффициентом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прочности, ровности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покрытия.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Оценивается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коэффициентом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ровности; шероховатости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сцепных</a:t>
            </a:r>
            <a:r>
              <a:rPr lang="ru-RU" sz="1800" spc="-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покрытия.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Оценивается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показателем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скользкости и коэффициентом</a:t>
            </a:r>
            <a:r>
              <a:rPr lang="ru-RU" sz="18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сцепления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ширине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покрытия.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3547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85A6C2-5C7C-4CD5-B176-1343981A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i="1" spc="-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Виды</a:t>
            </a:r>
            <a:r>
              <a:rPr lang="ru-RU" sz="4400" b="1" i="1" spc="-8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</a:t>
            </a:r>
            <a:r>
              <a:rPr lang="ru-RU" sz="4400" b="1" i="1" spc="-8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4400" b="1" i="1" spc="-8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реконструкции</a:t>
            </a:r>
            <a:r>
              <a:rPr lang="ru-RU" sz="4400" b="1" i="1" spc="-8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дорог.</a:t>
            </a:r>
            <a:r>
              <a:rPr lang="ru-RU" sz="4400" b="1" i="1" spc="-33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4400" b="1" i="1" spc="-3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автомобильным</a:t>
            </a:r>
            <a:r>
              <a:rPr lang="ru-RU" sz="4400" b="1" i="1" spc="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дорогам:</a:t>
            </a:r>
            <a:b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i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C06FF8-2450-4870-B581-7A235DD42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783"/>
            <a:ext cx="10515600" cy="4835180"/>
          </a:xfrm>
        </p:spPr>
        <p:txBody>
          <a:bodyPr>
            <a:normAutofit fontScale="25000" lnSpcReduction="20000"/>
          </a:bodyPr>
          <a:lstStyle/>
          <a:p>
            <a:pPr marL="0" indent="0">
              <a:spcBef>
                <a:spcPts val="20"/>
              </a:spcBef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23545" indent="0" algn="just"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  </a:t>
            </a:r>
            <a:r>
              <a:rPr lang="ru-RU" sz="6400" b="1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изменение</a:t>
            </a:r>
            <a:r>
              <a:rPr lang="ru-RU" sz="6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6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плана</a:t>
            </a:r>
            <a:r>
              <a:rPr lang="ru-RU" sz="6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продольного</a:t>
            </a:r>
            <a:r>
              <a:rPr lang="ru-RU" sz="6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профиля;</a:t>
            </a:r>
          </a:p>
          <a:p>
            <a:pPr marL="423545" indent="0" algn="just">
              <a:spcBef>
                <a:spcPts val="50"/>
              </a:spcBef>
              <a:spcAft>
                <a:spcPts val="0"/>
              </a:spcAft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  </a:t>
            </a:r>
            <a:r>
              <a:rPr lang="ru-RU" sz="6400" b="1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</a:t>
            </a:r>
            <a:r>
              <a:rPr lang="ru-RU" sz="6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ширины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земляного</a:t>
            </a:r>
            <a:r>
              <a:rPr lang="ru-RU" sz="6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полотна,</a:t>
            </a:r>
            <a:r>
              <a:rPr lang="ru-RU" sz="6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6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ru-RU" sz="6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полосы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отвода;</a:t>
            </a:r>
          </a:p>
          <a:p>
            <a:pPr marL="200660" marR="541020" indent="0" algn="just">
              <a:lnSpc>
                <a:spcPct val="102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sz="6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 (при необходимости) числа полос движения и ширины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проезжей части;</a:t>
            </a:r>
          </a:p>
          <a:p>
            <a:pPr marL="200660" marR="53340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ru-RU" sz="6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переустройство дорожной одежды для расчетной нагрузки с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чением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требуемой ровности по международному индексу ровности (IRI) и до-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рожных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сооружений;</a:t>
            </a:r>
          </a:p>
          <a:p>
            <a:pPr marL="200660" marR="53403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д)</a:t>
            </a:r>
            <a:r>
              <a:rPr lang="ru-RU" sz="6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переустройство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(при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необходимости)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инженерно-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технологических комплексов управления движением и зимним содержанием,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инженерного оборудования дороги, коммуникаций и дорожного сервиса по от-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дельному</a:t>
            </a:r>
            <a:r>
              <a:rPr lang="ru-RU" sz="6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проекту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в</a:t>
            </a:r>
            <a:r>
              <a:rPr lang="ru-RU" sz="6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составе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реконструкции;</a:t>
            </a:r>
          </a:p>
          <a:p>
            <a:pPr marL="200660" marR="545465" indent="0" algn="just">
              <a:lnSpc>
                <a:spcPct val="102000"/>
              </a:lnSpc>
              <a:spcBef>
                <a:spcPts val="370"/>
              </a:spcBef>
              <a:spcAft>
                <a:spcPts val="0"/>
              </a:spcAft>
              <a:buNone/>
              <a:tabLst>
                <a:tab pos="993140" algn="l"/>
              </a:tabLst>
            </a:pPr>
            <a:b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е)	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обход населенных пунктов, включенных в со-</a:t>
            </a:r>
            <a:r>
              <a:rPr lang="ru-RU" sz="6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став</a:t>
            </a:r>
            <a:r>
              <a:rPr lang="ru-RU" sz="6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реконструкции участка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дороги;</a:t>
            </a:r>
          </a:p>
          <a:p>
            <a:pPr marL="200660" marR="539750" indent="0" algn="just">
              <a:lnSpc>
                <a:spcPct val="102000"/>
              </a:lnSpc>
              <a:spcAft>
                <a:spcPts val="0"/>
              </a:spcAft>
              <a:buNone/>
              <a:tabLst>
                <a:tab pos="993140" algn="l"/>
                <a:tab pos="1965960" algn="l"/>
                <a:tab pos="3047365" algn="l"/>
                <a:tab pos="3272790" algn="l"/>
                <a:tab pos="4478655" algn="l"/>
                <a:tab pos="5673090" algn="l"/>
              </a:tabLst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ж)	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	пересечений	и	строительство	транспортных	</a:t>
            </a:r>
            <a:r>
              <a:rPr lang="ru-RU" sz="6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развязок</a:t>
            </a:r>
            <a:r>
              <a:rPr lang="ru-RU" sz="6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включенных</a:t>
            </a:r>
            <a:r>
              <a:rPr lang="ru-RU" sz="6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6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</a:t>
            </a:r>
            <a:r>
              <a:rPr lang="ru-RU" sz="6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 реконструкции</a:t>
            </a:r>
            <a:r>
              <a:rPr lang="ru-RU" sz="6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участка дороги;</a:t>
            </a:r>
          </a:p>
          <a:p>
            <a:pPr marL="200660" marR="534670" indent="0" algn="just">
              <a:lnSpc>
                <a:spcPct val="102000"/>
              </a:lnSpc>
              <a:spcAft>
                <a:spcPts val="0"/>
              </a:spcAft>
              <a:buNone/>
              <a:tabLst>
                <a:tab pos="993140" algn="l"/>
              </a:tabLst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з)	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снос</a:t>
            </a:r>
            <a:r>
              <a:rPr lang="ru-RU" sz="640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6400" spc="1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постройка</a:t>
            </a:r>
            <a:r>
              <a:rPr lang="ru-RU" sz="640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строений</a:t>
            </a:r>
            <a:r>
              <a:rPr lang="ru-RU" sz="6400" spc="1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(при</a:t>
            </a:r>
            <a:r>
              <a:rPr lang="ru-RU" sz="6400" spc="1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необходимости)</a:t>
            </a:r>
            <a:r>
              <a:rPr lang="ru-RU" sz="6400" spc="1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взамен</a:t>
            </a:r>
            <a:r>
              <a:rPr lang="ru-RU" sz="6400" spc="1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сносимых</a:t>
            </a:r>
            <a:r>
              <a:rPr lang="ru-RU" sz="64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6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составе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реконструкции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дороги;</a:t>
            </a:r>
          </a:p>
          <a:p>
            <a:pPr marL="200660" marR="533400" indent="0" algn="just">
              <a:lnSpc>
                <a:spcPct val="102000"/>
              </a:lnSpc>
              <a:spcAft>
                <a:spcPts val="0"/>
              </a:spcAft>
              <a:buNone/>
              <a:tabLst>
                <a:tab pos="993140" algn="l"/>
              </a:tabLst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и)	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  <a:r>
              <a:rPr lang="ru-RU" sz="6400" spc="3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дорожного</a:t>
            </a:r>
            <a:r>
              <a:rPr lang="ru-RU" sz="6400" spc="3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движения,</a:t>
            </a:r>
            <a:r>
              <a:rPr lang="ru-RU" sz="6400" spc="2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включая</a:t>
            </a:r>
            <a:r>
              <a:rPr lang="ru-RU" sz="6400" spc="2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временную,</a:t>
            </a:r>
            <a:r>
              <a:rPr lang="ru-RU" sz="6400" spc="2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устраивае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6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мую</a:t>
            </a:r>
            <a:r>
              <a:rPr lang="ru-RU" sz="6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  <a:r>
              <a:rPr lang="ru-RU" sz="64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проведения строительно-монтажных</a:t>
            </a:r>
            <a:r>
              <a:rPr lang="ru-RU" sz="6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marL="0" indent="0" algn="just">
              <a:spcBef>
                <a:spcPts val="55"/>
              </a:spcBef>
              <a:buNone/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461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7DB742-F2B2-4140-A443-CD5B1E66D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i="1" spc="-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4400" b="1" i="1" spc="-8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искусственным</a:t>
            </a:r>
            <a:r>
              <a:rPr lang="ru-RU" sz="4400" b="1" i="1" spc="-4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сооружениям:</a:t>
            </a:r>
            <a:br>
              <a:rPr lang="ru-RU" sz="44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0000F-6280-407A-BE5A-D85B0A7CE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00660" marR="534670" indent="0" algn="just">
              <a:lnSpc>
                <a:spcPct val="102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ru-RU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к)</a:t>
            </a:r>
            <a:r>
              <a:rPr lang="ru-RU" sz="2800" b="1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по переустройству и замене существующих малых мостов на</a:t>
            </a:r>
            <a:r>
              <a:rPr lang="ru-RU" sz="2800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водопропускные трубы и труб на мосты, предусмотренные отдельным </a:t>
            </a:r>
            <a:r>
              <a:rPr lang="ru-RU" sz="2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том;</a:t>
            </a:r>
          </a:p>
          <a:p>
            <a:pPr marL="200660" marR="539750" indent="0" algn="just">
              <a:lnSpc>
                <a:spcPct val="102000"/>
              </a:lnSpc>
              <a:spcAft>
                <a:spcPts val="0"/>
              </a:spcAft>
              <a:buNone/>
              <a:tabLst>
                <a:tab pos="993140" algn="l"/>
              </a:tabLst>
            </a:pPr>
            <a:r>
              <a:rPr lang="ru-RU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л)	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</a:t>
            </a:r>
            <a:r>
              <a:rPr lang="ru-RU" sz="2800" i="1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нового</a:t>
            </a:r>
            <a:r>
              <a:rPr lang="ru-RU" sz="2800" i="1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мостового</a:t>
            </a:r>
            <a:r>
              <a:rPr lang="ru-RU" sz="2800" i="1" spc="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сооружения</a:t>
            </a:r>
            <a:r>
              <a:rPr lang="ru-RU" sz="2800" i="1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рядом</a:t>
            </a:r>
            <a:r>
              <a:rPr lang="ru-RU" sz="2800" i="1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существующим</a:t>
            </a:r>
            <a:r>
              <a:rPr lang="ru-RU" sz="2800" i="1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разделением</a:t>
            </a:r>
            <a:r>
              <a:rPr lang="ru-RU" sz="2800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транспортных</a:t>
            </a:r>
            <a:r>
              <a:rPr lang="ru-RU" sz="2800" i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потоков</a:t>
            </a:r>
            <a:r>
              <a:rPr lang="ru-RU" sz="28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2800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направлениям движения;</a:t>
            </a:r>
          </a:p>
          <a:p>
            <a:pPr marL="200660" marR="534670" indent="0" algn="just">
              <a:lnSpc>
                <a:spcPct val="102000"/>
              </a:lnSpc>
              <a:spcAft>
                <a:spcPts val="0"/>
              </a:spcAft>
              <a:buNone/>
              <a:tabLst>
                <a:tab pos="993140" algn="l"/>
              </a:tabLst>
            </a:pPr>
            <a:r>
              <a:rPr lang="ru-RU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м)	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полная</a:t>
            </a:r>
            <a:r>
              <a:rPr lang="ru-RU" sz="2800" i="1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замена</a:t>
            </a:r>
            <a:r>
              <a:rPr lang="ru-RU" sz="2800" i="1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пролетных</a:t>
            </a:r>
            <a:r>
              <a:rPr lang="ru-RU" sz="2800" i="1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строений</a:t>
            </a:r>
            <a:r>
              <a:rPr lang="ru-RU" sz="2800" i="1" spc="1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одновременным</a:t>
            </a:r>
            <a:r>
              <a:rPr lang="ru-RU" sz="2800" i="1" spc="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уширением</a:t>
            </a:r>
            <a:r>
              <a:rPr lang="ru-RU" sz="2800" i="1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i="1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усилением</a:t>
            </a:r>
            <a:r>
              <a:rPr lang="ru-RU" sz="2800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опор</a:t>
            </a:r>
            <a:r>
              <a:rPr lang="ru-RU" sz="28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увеличением габарита</a:t>
            </a:r>
            <a:r>
              <a:rPr lang="ru-RU" sz="2800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существующего</a:t>
            </a:r>
            <a:r>
              <a:rPr lang="ru-RU" sz="28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сооружения;</a:t>
            </a:r>
          </a:p>
          <a:p>
            <a:pPr marL="200660" marR="533400" indent="0" algn="just">
              <a:lnSpc>
                <a:spcPct val="102000"/>
              </a:lnSpc>
              <a:spcAft>
                <a:spcPts val="0"/>
              </a:spcAft>
              <a:buNone/>
              <a:tabLst>
                <a:tab pos="993140" algn="l"/>
              </a:tabLst>
            </a:pPr>
            <a:r>
              <a:rPr lang="ru-RU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н)	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изменение</a:t>
            </a:r>
            <a:r>
              <a:rPr lang="ru-RU" sz="2800" i="1" spc="1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грузоподъемности,</a:t>
            </a:r>
            <a:r>
              <a:rPr lang="ru-RU" sz="2800" i="1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габаритов</a:t>
            </a:r>
            <a:r>
              <a:rPr lang="ru-RU" sz="2800" i="1" spc="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i="1" spc="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длины</a:t>
            </a:r>
            <a:r>
              <a:rPr lang="ru-RU" sz="2800" i="1" spc="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существующих</a:t>
            </a:r>
            <a:r>
              <a:rPr lang="ru-RU" sz="2800" i="1" spc="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i="1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кусственных</a:t>
            </a:r>
            <a:r>
              <a:rPr lang="ru-RU" sz="2800" i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сооружений.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167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B1F87C-7D89-4479-A5DF-57CABE23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22092"/>
          </a:xfrm>
        </p:spPr>
        <p:txBody>
          <a:bodyPr>
            <a:normAutofit fontScale="90000"/>
          </a:bodyPr>
          <a:lstStyle/>
          <a:p>
            <a:r>
              <a:rPr lang="ru-RU" sz="4400" b="1" i="1" spc="-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Виды</a:t>
            </a:r>
            <a:r>
              <a:rPr lang="ru-RU" sz="4400" b="1" i="1" spc="-7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работ,</a:t>
            </a:r>
            <a:r>
              <a:rPr lang="ru-RU" sz="4400" b="1" i="1" spc="-5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выполняемых</a:t>
            </a:r>
            <a:r>
              <a:rPr lang="ru-RU" sz="4400" b="1" i="1" spc="-8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4400" b="1" i="1" spc="-7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капитальном</a:t>
            </a:r>
            <a:r>
              <a:rPr lang="ru-RU" sz="4400" b="1" i="1" spc="-5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ремонте</a:t>
            </a:r>
            <a:r>
              <a:rPr lang="ru-RU" sz="4400" b="1" i="1" spc="-6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автомобильных</a:t>
            </a:r>
            <a:r>
              <a:rPr lang="ru-RU" sz="4400" b="1" i="1" spc="-7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</a:t>
            </a:r>
            <a:r>
              <a:rPr lang="ru-RU" b="1" i="1" spc="-335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b="1" i="1" spc="-335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4400" b="1" i="1" spc="-2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земляному полотну и</a:t>
            </a:r>
            <a:r>
              <a:rPr lang="ru-RU" sz="4400" b="1" i="1" spc="-1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водоотводу:</a:t>
            </a:r>
            <a:br>
              <a:rPr lang="ru-RU" sz="4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i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B54C19-4A6F-4248-9849-93220F6FB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spcBef>
                <a:spcPts val="15"/>
              </a:spcBef>
              <a:buNone/>
            </a:pP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0660" marR="53784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о)</a:t>
            </a:r>
            <a:r>
              <a:rPr lang="ru-RU" sz="1800" b="1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высоты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насыпи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подтопляемых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снегозаносимых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участках;</a:t>
            </a:r>
          </a:p>
          <a:p>
            <a:pPr marL="200660" marR="53403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п)</a:t>
            </a:r>
            <a:r>
              <a:rPr lang="ru-RU" sz="1800" b="1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ликвидация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пучинистых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оползневых участков с заменой грунтов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(слабых, переувлажненных), устройство дренирующих и армирующих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просло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ек;</a:t>
            </a:r>
          </a:p>
          <a:p>
            <a:pPr marL="200660" marR="53213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р)</a:t>
            </a:r>
            <a:r>
              <a:rPr lang="ru-RU" sz="1800" b="1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новых и восстановление существующих дренажей,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водоотвода, осушительных каналов, берегозащитных и противоэрозионных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сооружений,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водобойных</a:t>
            </a:r>
            <a:r>
              <a:rPr lang="ru-RU" sz="1800" spc="-2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колодцев,</a:t>
            </a:r>
            <a:r>
              <a:rPr lang="ru-RU" sz="1800" spc="1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ливневой канализации;</a:t>
            </a:r>
          </a:p>
          <a:p>
            <a:pPr marL="200660" marR="53276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с)</a:t>
            </a:r>
            <a:r>
              <a:rPr lang="ru-RU" sz="1800" b="1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доведение при соответствующем обосновании геометрических пара-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метров земляного полотна на отдельных участках до норм, соответствующих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установленной категории ремонтируемой дороги (уширение, обеспечение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димости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плане и профиле, увеличение радиусов вертикальных и горизонталь-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ных</a:t>
            </a:r>
            <a:r>
              <a:rPr lang="ru-RU" sz="1800" spc="-3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кривых, устройство</a:t>
            </a:r>
            <a:r>
              <a:rPr lang="ru-RU" sz="1800" spc="-1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виражей,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изменение</a:t>
            </a:r>
            <a:r>
              <a:rPr lang="ru-RU" sz="1800" spc="-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продольных</a:t>
            </a:r>
            <a:r>
              <a:rPr lang="ru-RU" sz="1800" spc="-3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уклонов);</a:t>
            </a:r>
          </a:p>
          <a:p>
            <a:pPr marL="200660" marR="53784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т)</a:t>
            </a:r>
            <a:r>
              <a:rPr lang="ru-RU" sz="1800" b="1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размытых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разрушенных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участков,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числе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вследствие</a:t>
            </a:r>
            <a:r>
              <a:rPr lang="ru-RU" sz="1800" spc="1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пучинообразования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оползневых</a:t>
            </a:r>
            <a:r>
              <a:rPr lang="ru-RU" sz="1800" spc="-2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явлений;</a:t>
            </a:r>
          </a:p>
          <a:p>
            <a:pPr marL="200660" marR="53467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у)</a:t>
            </a:r>
            <a:r>
              <a:rPr lang="ru-RU" sz="1800" b="1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уменьшение крутизны откосов насыпей и выемок с сопутствующими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укрепительными работами, обеспечивающими устойчивость земляного полот-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на;</a:t>
            </a:r>
          </a:p>
          <a:p>
            <a:pPr marL="200660" marR="545465" indent="0" algn="just">
              <a:lnSpc>
                <a:spcPct val="102000"/>
              </a:lnSpc>
              <a:spcAft>
                <a:spcPts val="0"/>
              </a:spcAft>
              <a:buNone/>
              <a:tabLst>
                <a:tab pos="993140" algn="l"/>
              </a:tabLst>
            </a:pP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ф)	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раскрытие</a:t>
            </a:r>
            <a:r>
              <a:rPr lang="ru-RU" sz="1800" spc="15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снегозаносимых</a:t>
            </a:r>
            <a:r>
              <a:rPr lang="ru-RU" sz="1800" spc="13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выемок,</a:t>
            </a:r>
            <a:r>
              <a:rPr lang="ru-RU" sz="1800" spc="16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</a:t>
            </a:r>
            <a:r>
              <a:rPr lang="ru-RU" sz="1800" spc="14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аккумуляционных</a:t>
            </a:r>
            <a:r>
              <a:rPr lang="ru-RU" sz="1800" spc="-33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полок,</a:t>
            </a:r>
            <a:r>
              <a:rPr lang="ru-RU" sz="1800" spc="-1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срезка</a:t>
            </a:r>
            <a:r>
              <a:rPr lang="ru-RU" sz="1800" spc="-1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откосов</a:t>
            </a:r>
            <a:r>
              <a:rPr lang="ru-RU" sz="1800" spc="-1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выемок</a:t>
            </a:r>
            <a:r>
              <a:rPr lang="ru-RU" sz="1800" spc="-1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1800" spc="-1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обеспечения</a:t>
            </a:r>
            <a:r>
              <a:rPr lang="ru-RU" sz="1800" spc="-1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видимости</a:t>
            </a:r>
            <a:r>
              <a:rPr lang="ru-RU" sz="1800" spc="-1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800" spc="-1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кривых</a:t>
            </a:r>
            <a:r>
              <a:rPr lang="ru-RU" sz="1800" spc="-3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2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плане;</a:t>
            </a:r>
          </a:p>
          <a:p>
            <a:pPr marL="200660" marR="534670" indent="0" algn="just">
              <a:lnSpc>
                <a:spcPct val="102000"/>
              </a:lnSpc>
              <a:spcAft>
                <a:spcPts val="0"/>
              </a:spcAft>
              <a:buNone/>
              <a:tabLst>
                <a:tab pos="993140" algn="l"/>
              </a:tabLst>
            </a:pP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х)	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возведение</a:t>
            </a:r>
            <a:r>
              <a:rPr lang="ru-RU" sz="1800" spc="18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18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</a:t>
            </a:r>
            <a:r>
              <a:rPr lang="ru-RU" sz="1800" spc="18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земляного</a:t>
            </a:r>
            <a:r>
              <a:rPr lang="ru-RU" sz="1800" spc="18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полотна</a:t>
            </a:r>
            <a:r>
              <a:rPr lang="ru-RU" sz="1800" spc="18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18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lang="ru-RU" sz="1800" spc="18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водоот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spc="-33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ru-RU" sz="1800" spc="6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800" spc="7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пересечениях</a:t>
            </a:r>
            <a:r>
              <a:rPr lang="ru-RU" sz="1800" spc="4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6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примыканиях,</a:t>
            </a:r>
            <a:r>
              <a:rPr lang="ru-RU" sz="1800" spc="5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автобусных</a:t>
            </a:r>
            <a:r>
              <a:rPr lang="ru-RU" sz="1800" spc="2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остановках</a:t>
            </a:r>
            <a:r>
              <a:rPr lang="ru-RU" sz="1800" spc="2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4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площадках</a:t>
            </a:r>
            <a:r>
              <a:rPr lang="ru-RU" sz="1800" spc="2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</a:p>
          <a:p>
            <a:pPr marL="0" marR="535305" indent="0" algn="just">
              <a:lnSpc>
                <a:spcPct val="102000"/>
              </a:lnSpc>
              <a:spcBef>
                <a:spcPts val="370"/>
              </a:spcBef>
              <a:spcAft>
                <a:spcPts val="0"/>
              </a:spcAft>
              <a:buNone/>
            </a:pPr>
            <a:b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стоянки и отдыха, для переходно-скоростных полос, на подъездных дорогах к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объектам дорожно-ремонтной службы, историческим и достопримечательным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местам,</a:t>
            </a:r>
            <a:r>
              <a:rPr lang="ru-RU" sz="1800" spc="1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паромным</a:t>
            </a:r>
            <a:r>
              <a:rPr lang="ru-RU" sz="1800" spc="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переправам</a:t>
            </a:r>
            <a:r>
              <a:rPr lang="ru-RU" sz="1800" spc="15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др.</a:t>
            </a:r>
            <a:r>
              <a:rPr lang="ru-RU" sz="1800" spc="2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20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0E8AAD3F-5E22-4A05-9A84-7991AEDBEB3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28588"/>
            <a:ext cx="5157788" cy="53975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2400" b="1" i="1" spc="-8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дорожным</a:t>
            </a:r>
            <a:r>
              <a:rPr lang="ru-RU" sz="2400" b="1" i="1" spc="-5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одеждам:</a:t>
            </a:r>
            <a:endParaRPr lang="ru-RU" i="1" dirty="0">
              <a:solidFill>
                <a:schemeClr val="accent1"/>
              </a:solidFill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EC329930-97D8-4066-833A-1EB2561DFAD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539750"/>
            <a:ext cx="12066588" cy="5649913"/>
          </a:xfrm>
        </p:spPr>
        <p:txBody>
          <a:bodyPr>
            <a:normAutofit fontScale="25000" lnSpcReduction="20000"/>
          </a:bodyPr>
          <a:lstStyle/>
          <a:p>
            <a:pPr marL="423545" indent="0" algn="just">
              <a:buNone/>
            </a:pPr>
            <a:endParaRPr lang="ru-RU" sz="6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10"/>
              </a:spcBef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6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0660" marR="53467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ц)   </a:t>
            </a:r>
            <a:r>
              <a:rPr lang="ru-RU" sz="6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усиление дорожных одежд с исправлением продольных и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попереч-ных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неровностей, устройством дополнительных слоев основания и покрытия (в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 числе с использованием армирующих, изолирующих,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трещинопрерываю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щих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64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дренирующих,</a:t>
            </a:r>
            <a:r>
              <a:rPr lang="ru-RU" sz="64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других</a:t>
            </a:r>
            <a:r>
              <a:rPr lang="ru-RU" sz="6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ru-RU" sz="6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технологий);</a:t>
            </a:r>
          </a:p>
          <a:p>
            <a:pPr marL="200660" marR="53340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ч)</a:t>
            </a:r>
            <a:r>
              <a:rPr lang="ru-RU" sz="6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жестких и нежестких дорожных покрытий с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нием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существующих</a:t>
            </a:r>
            <a:r>
              <a:rPr lang="ru-RU" sz="6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дорожных</a:t>
            </a:r>
            <a:r>
              <a:rPr lang="ru-RU" sz="6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одежд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6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</a:t>
            </a:r>
            <a:r>
              <a:rPr lang="ru-RU" sz="6400" spc="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основания;</a:t>
            </a:r>
          </a:p>
          <a:p>
            <a:pPr marL="200660" marR="53467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ш)</a:t>
            </a:r>
            <a:r>
              <a:rPr lang="ru-RU" sz="6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уширение дорожной одежды до норм, соответствующих категории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ремонтируемой дороги;</a:t>
            </a:r>
          </a:p>
          <a:p>
            <a:pPr marL="200660" marR="53403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щ)</a:t>
            </a:r>
            <a:r>
              <a:rPr lang="ru-RU" sz="6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укрепленных полос по краям покрытий и обочин, при-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кромочных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лотков;</a:t>
            </a:r>
          </a:p>
          <a:p>
            <a:pPr marL="200660" marR="53340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ы)  </a:t>
            </a:r>
            <a:r>
              <a:rPr lang="ru-RU" sz="6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и переустройство</a:t>
            </a:r>
            <a:r>
              <a:rPr lang="ru-RU" sz="6400" spc="3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дорожных одежд в местах исправления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перестройки земляного полотна, на пересечениях и примыканиях, переходно-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скоростных полосах и виражах, разворотных площадках, на тротуарах, пеше-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ходных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велосипедных дорожках, отдельных переездах, съездах, подъездных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дорогах к объектам дорожно-ремонтной службы, на объездах ремонтируемых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подъездных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дорогах</a:t>
            </a:r>
            <a:r>
              <a:rPr lang="ru-RU" sz="6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паромным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переправам;</a:t>
            </a:r>
          </a:p>
          <a:p>
            <a:pPr marL="200660" marR="53403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э)</a:t>
            </a:r>
            <a:r>
              <a:rPr lang="ru-RU" sz="6400" b="1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ликвидация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колейности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устранением наплывов и других неровно-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стей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покрытия с заменой нестабильных слоев дорожной одежды методами фре-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зерования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регенерации на ширину полос наката или на всю ширину покрытия</a:t>
            </a:r>
            <a:r>
              <a:rPr lang="ru-RU" sz="6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6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укладкой</a:t>
            </a:r>
            <a:r>
              <a:rPr lang="ru-RU" sz="6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одного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z="64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нескольких</a:t>
            </a:r>
            <a:r>
              <a:rPr lang="ru-RU" sz="64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слоев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сдвигоустйчивого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асфальтобетона;</a:t>
            </a:r>
          </a:p>
          <a:p>
            <a:pPr marL="423545" indent="0" algn="just">
              <a:lnSpc>
                <a:spcPts val="1605"/>
              </a:lnSpc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ю)  </a:t>
            </a:r>
            <a:r>
              <a:rPr lang="ru-RU" sz="6400" b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перемощение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мостовых</a:t>
            </a:r>
            <a:r>
              <a:rPr lang="ru-RU" sz="64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6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полной</a:t>
            </a:r>
            <a:r>
              <a:rPr lang="ru-RU" sz="6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z="6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частичной</a:t>
            </a:r>
            <a:r>
              <a:rPr lang="ru-RU" sz="6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заменой</a:t>
            </a:r>
            <a:r>
              <a:rPr lang="ru-RU" sz="6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основания;</a:t>
            </a:r>
          </a:p>
          <a:p>
            <a:pPr marL="200660" marR="535940" indent="0" algn="just">
              <a:lnSpc>
                <a:spcPct val="102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я)</a:t>
            </a:r>
            <a:r>
              <a:rPr lang="ru-RU" sz="6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подъем, выравнивание или замена плит цементобетонных покрытий с</a:t>
            </a:r>
            <a:r>
              <a:rPr lang="ru-RU" sz="64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последующим устройством</a:t>
            </a:r>
            <a:r>
              <a:rPr lang="ru-RU" sz="6400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борозд</a:t>
            </a:r>
            <a:r>
              <a:rPr lang="ru-RU" sz="64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шероховатости</a:t>
            </a:r>
            <a:r>
              <a:rPr lang="ru-RU" sz="64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покрытия;</a:t>
            </a:r>
          </a:p>
          <a:p>
            <a:pPr marL="200660" marR="53403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6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6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64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 профиля и усиление щебеночных, гравийных и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6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товых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улучшенных покрытий дорог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обочин с добавлением каменных матери-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алов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10"/>
              </a:spcBef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778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2BBFC-D206-4ADF-84E0-4E2C8E36254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7200"/>
            <a:ext cx="11152188" cy="160020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spc="-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4000" b="1" i="1" spc="-8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000" b="1" i="1" spc="-5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искусственным</a:t>
            </a:r>
            <a:r>
              <a:rPr lang="ru-RU" sz="4000" b="1" i="1" spc="-4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0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сооружениям:</a:t>
            </a:r>
            <a:b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40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DEE285-89AA-4F74-BA5F-F64CBDB9589D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1716088" y="1152525"/>
            <a:ext cx="10475912" cy="5248275"/>
          </a:xfrm>
        </p:spPr>
        <p:txBody>
          <a:bodyPr>
            <a:normAutofit fontScale="47500" lnSpcReduction="20000"/>
          </a:bodyPr>
          <a:lstStyle/>
          <a:p>
            <a:pPr marL="200660" marR="53403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бб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9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уширение и усиление мостовых сооружений с доведением их габаритов</a:t>
            </a:r>
            <a:r>
              <a:rPr lang="ru-RU" sz="29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грузоподъемности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норм,</a:t>
            </a:r>
            <a:r>
              <a:rPr lang="ru-RU" sz="29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установленных</a:t>
            </a:r>
            <a:r>
              <a:rPr lang="ru-RU" sz="29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29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данной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категории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дороги;</a:t>
            </a:r>
          </a:p>
          <a:p>
            <a:pPr marL="200660" marR="54292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9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 и замена элементов мостового полотна с усилением,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необходимости,</a:t>
            </a:r>
            <a:r>
              <a:rPr lang="ru-RU" sz="29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</a:t>
            </a:r>
            <a:r>
              <a:rPr lang="ru-RU" sz="29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пролетных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строений;</a:t>
            </a:r>
          </a:p>
          <a:p>
            <a:pPr marL="200660" marR="53530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9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 или замена водопропускных труб, устройство новых труб в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местах</a:t>
            </a:r>
            <a:r>
              <a:rPr lang="ru-RU" sz="29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необеспеченным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водоотводом;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замена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малых</a:t>
            </a:r>
            <a:r>
              <a:rPr lang="ru-RU" sz="29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мостов</a:t>
            </a:r>
            <a:r>
              <a:rPr lang="ru-RU" sz="29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трубами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труб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9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мосты</a:t>
            </a:r>
            <a:r>
              <a:rPr lang="ru-RU" sz="29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9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составе</a:t>
            </a:r>
            <a:r>
              <a:rPr lang="ru-RU" sz="29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sz="29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капитального</a:t>
            </a:r>
            <a:r>
              <a:rPr lang="ru-RU" sz="29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ремонта</a:t>
            </a:r>
            <a:r>
              <a:rPr lang="ru-RU" sz="29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автомобильной</a:t>
            </a:r>
            <a:r>
              <a:rPr lang="ru-RU" sz="29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дороги;</a:t>
            </a:r>
          </a:p>
          <a:p>
            <a:pPr marL="200660" marR="534035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дд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9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 и устройство подпорных стен, укрепительных и регуляционных</a:t>
            </a:r>
            <a:r>
              <a:rPr lang="ru-RU" sz="29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сооружений,</a:t>
            </a:r>
            <a:r>
              <a:rPr lang="ru-RU" sz="29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защитных</a:t>
            </a:r>
            <a:r>
              <a:rPr lang="ru-RU" sz="29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сооружений</a:t>
            </a:r>
            <a:r>
              <a:rPr lang="ru-RU" sz="29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(траверс,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шпор,</a:t>
            </a:r>
            <a:r>
              <a:rPr lang="ru-RU" sz="29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дамб</a:t>
            </a:r>
            <a:r>
              <a:rPr lang="ru-RU" sz="29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др.);</a:t>
            </a:r>
          </a:p>
          <a:p>
            <a:pPr marL="200660" marR="545465" indent="0">
              <a:lnSpc>
                <a:spcPct val="102000"/>
              </a:lnSpc>
              <a:spcBef>
                <a:spcPts val="370"/>
              </a:spcBef>
              <a:spcAft>
                <a:spcPts val="0"/>
              </a:spcAft>
              <a:buNone/>
              <a:tabLst>
                <a:tab pos="993140" algn="l"/>
              </a:tabLst>
            </a:pPr>
            <a:b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ее)	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(включая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замену)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всех или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части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пролетных строений,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9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отдельных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опор,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имеющих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предельные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износы;</a:t>
            </a:r>
          </a:p>
          <a:p>
            <a:pPr marL="423545" indent="0">
              <a:lnSpc>
                <a:spcPts val="1605"/>
              </a:lnSpc>
              <a:buNone/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900" b="1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ремонт,</a:t>
            </a:r>
            <a:r>
              <a:rPr lang="ru-RU" sz="2900" spc="1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</a:t>
            </a:r>
            <a:r>
              <a:rPr lang="ru-RU" sz="29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900" spc="1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замена</a:t>
            </a:r>
            <a:r>
              <a:rPr lang="ru-RU" sz="2900" spc="1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sz="2900" spc="1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сопряжения</a:t>
            </a:r>
            <a:r>
              <a:rPr lang="ru-RU" sz="2900" spc="1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900" spc="1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подходами;</a:t>
            </a:r>
          </a:p>
          <a:p>
            <a:pPr marL="423545" indent="0">
              <a:spcBef>
                <a:spcPts val="50"/>
              </a:spcBef>
              <a:spcAft>
                <a:spcPts val="0"/>
              </a:spcAft>
              <a:buNone/>
              <a:tabLst>
                <a:tab pos="993140" algn="l"/>
              </a:tabLst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зз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	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замена</a:t>
            </a:r>
            <a:r>
              <a:rPr lang="ru-RU" sz="2900" spc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</a:t>
            </a:r>
            <a:r>
              <a:rPr lang="ru-RU" sz="2900" spc="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(настила)</a:t>
            </a:r>
            <a:r>
              <a:rPr lang="ru-RU" sz="2900" spc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900" spc="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сталежелезобетонных</a:t>
            </a:r>
            <a:r>
              <a:rPr lang="ru-RU" sz="2900" spc="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(стальных)</a:t>
            </a:r>
            <a:r>
              <a:rPr lang="ru-RU" sz="2900" spc="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пролетных строениях;</a:t>
            </a:r>
          </a:p>
          <a:p>
            <a:pPr marL="423545" indent="0">
              <a:spcBef>
                <a:spcPts val="45"/>
              </a:spcBef>
              <a:spcAft>
                <a:spcPts val="0"/>
              </a:spcAft>
              <a:buNone/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ии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900" b="1" spc="2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</a:t>
            </a:r>
            <a:r>
              <a:rPr lang="ru-RU" sz="29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надземных</a:t>
            </a:r>
            <a:r>
              <a:rPr lang="ru-RU" sz="29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подземных</a:t>
            </a:r>
            <a:r>
              <a:rPr lang="ru-RU" sz="29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переходов;</a:t>
            </a:r>
          </a:p>
          <a:p>
            <a:pPr marL="423545" indent="0">
              <a:spcBef>
                <a:spcPts val="50"/>
              </a:spcBef>
              <a:spcAft>
                <a:spcPts val="0"/>
              </a:spcAft>
              <a:buNone/>
              <a:tabLst>
                <a:tab pos="993140" algn="l"/>
              </a:tabLst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кк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	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усиление</a:t>
            </a:r>
            <a:r>
              <a:rPr lang="ru-RU" sz="29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опор</a:t>
            </a:r>
            <a:r>
              <a:rPr lang="ru-RU" sz="29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9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пролетных</a:t>
            </a:r>
            <a:r>
              <a:rPr lang="ru-RU" sz="29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строений</a:t>
            </a:r>
            <a:r>
              <a:rPr lang="ru-RU" sz="29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мостовых</a:t>
            </a:r>
            <a:r>
              <a:rPr lang="ru-RU" sz="29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сооружений;</a:t>
            </a:r>
          </a:p>
          <a:p>
            <a:pPr marL="200660" marR="533400" indent="0" algn="just">
              <a:lnSpc>
                <a:spcPct val="102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лл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9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усиление и замена отдельных несущих элементов пролетных строений или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добавление;</a:t>
            </a:r>
          </a:p>
          <a:p>
            <a:pPr marL="200660" marR="53467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мм)</a:t>
            </a:r>
            <a:r>
              <a:rPr lang="ru-RU" sz="29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усиление и переустройство существующих паромных переправ, дере</a:t>
            </a:r>
            <a:r>
              <a:rPr lang="ru-RU" sz="29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вянных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наплавных</a:t>
            </a:r>
            <a:r>
              <a:rPr lang="ru-RU" sz="29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мостов;</a:t>
            </a:r>
          </a:p>
          <a:p>
            <a:pPr marL="200660" marR="53467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нн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9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замена несущих элементов пролетных строений, опор или конструкции мостового полотна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деревянных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мостов;</a:t>
            </a:r>
          </a:p>
          <a:p>
            <a:pPr marL="200660" marR="53467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оо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900" b="1" spc="3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и замена системы водоотвода на мостовых сооружениях и</a:t>
            </a:r>
            <a:r>
              <a:rPr lang="ru-RU" sz="290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узлах сопряжения с насыпью; устройство или восстановление сооружений химической и других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ru-RU" sz="29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очистки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сточных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вод;</a:t>
            </a:r>
          </a:p>
          <a:p>
            <a:pPr marL="200660" marR="541020" indent="0" algn="just">
              <a:lnSpc>
                <a:spcPct val="102000"/>
              </a:lnSpc>
              <a:spcAft>
                <a:spcPts val="0"/>
              </a:spcAft>
              <a:buNone/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9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замена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отдельных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опор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восстановлением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(ремонтом)</a:t>
            </a:r>
            <a:r>
              <a:rPr lang="ru-RU" sz="29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остальных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элементов;</a:t>
            </a:r>
          </a:p>
          <a:p>
            <a:pPr marL="423545" indent="0" algn="just">
              <a:lnSpc>
                <a:spcPts val="1610"/>
              </a:lnSpc>
              <a:buNone/>
            </a:pP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900" b="1" spc="2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одновременная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замена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ограждений,</a:t>
            </a:r>
            <a:r>
              <a:rPr lang="ru-RU" sz="29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перил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9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тротуаров;</a:t>
            </a:r>
          </a:p>
          <a:p>
            <a:pPr marL="200660" marR="534035" indent="0" algn="just">
              <a:lnSpc>
                <a:spcPct val="102000"/>
              </a:lnSpc>
              <a:spcBef>
                <a:spcPts val="30"/>
              </a:spcBef>
              <a:spcAft>
                <a:spcPts val="0"/>
              </a:spcAft>
              <a:buNone/>
            </a:pP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сс)</a:t>
            </a:r>
            <a:r>
              <a:rPr lang="ru-RU" sz="2900" b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замена гидроизоляции по всей площади сооружения и деформационных</a:t>
            </a:r>
            <a:r>
              <a:rPr lang="ru-RU" sz="29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3262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26E59-224E-48B8-A6F0-4DEF4F07D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2027" y="624110"/>
            <a:ext cx="10202586" cy="1280890"/>
          </a:xfrm>
        </p:spPr>
        <p:txBody>
          <a:bodyPr>
            <a:normAutofit fontScale="90000"/>
          </a:bodyPr>
          <a:lstStyle/>
          <a:p>
            <a:r>
              <a:rPr lang="ru-RU" sz="4400" b="1" i="1" spc="-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</a:t>
            </a:r>
            <a:r>
              <a:rPr lang="ru-RU" sz="4400" b="1" i="1" spc="-7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работ,</a:t>
            </a:r>
            <a:r>
              <a:rPr lang="ru-RU" sz="4400" b="1" i="1" spc="-5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выполняемых</a:t>
            </a:r>
            <a:r>
              <a:rPr lang="ru-RU" sz="4400" b="1" i="1" spc="-8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4400" b="1" i="1" spc="-7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новом</a:t>
            </a:r>
            <a:r>
              <a:rPr lang="ru-RU" sz="4400" b="1" i="1" spc="-5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spc="-5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строительстве</a:t>
            </a:r>
            <a:r>
              <a:rPr lang="ru-RU" sz="4400" b="1" i="1" spc="-6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автодорог</a:t>
            </a:r>
            <a:b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F40B33-2AA2-4D70-B36F-163200FB8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3" y="180574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40"/>
              </a:spcBef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589280" lvl="0" indent="-342900" algn="just">
              <a:lnSpc>
                <a:spcPct val="102000"/>
              </a:lnSpc>
              <a:spcAft>
                <a:spcPts val="0"/>
              </a:spcAft>
              <a:buSzPts val="1400"/>
              <a:buFont typeface="Symbol" panose="05050102010706020507" pitchFamily="18" charset="2"/>
              <a:buChar char=""/>
              <a:tabLst>
                <a:tab pos="993140" algn="l"/>
                <a:tab pos="99377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	строительство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новых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дорог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дорожных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сооружений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или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их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участков</a:t>
            </a:r>
            <a:r>
              <a:rPr lang="ru-RU" sz="1800" spc="-3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новому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направлению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техническими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показателями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параметрами,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соответствующими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действующим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техническим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нормативным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правовым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актам;</a:t>
            </a:r>
          </a:p>
          <a:p>
            <a:pPr marL="342900" marR="589280" lvl="0" indent="-342900" algn="just">
              <a:lnSpc>
                <a:spcPct val="102000"/>
              </a:lnSpc>
              <a:spcAft>
                <a:spcPts val="0"/>
              </a:spcAft>
              <a:buSzPts val="1400"/>
              <a:buFont typeface="Symbol" panose="05050102010706020507" pitchFamily="18" charset="2"/>
              <a:buChar char=""/>
              <a:tabLst>
                <a:tab pos="993140" algn="l"/>
                <a:tab pos="993775" algn="l"/>
              </a:tabLst>
            </a:pPr>
            <a:endParaRPr lang="ru-RU" sz="18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692150" lvl="0" indent="-342900" algn="just">
              <a:lnSpc>
                <a:spcPct val="102000"/>
              </a:lnSpc>
              <a:spcBef>
                <a:spcPts val="340"/>
              </a:spcBef>
              <a:spcAft>
                <a:spcPts val="0"/>
              </a:spcAft>
              <a:buSzPts val="1400"/>
              <a:buFont typeface="Symbol" panose="05050102010706020507" pitchFamily="18" charset="2"/>
              <a:buChar char=""/>
              <a:tabLst>
                <a:tab pos="993140" algn="l"/>
                <a:tab pos="99377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строительство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дорог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взамен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ликвидируемых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грунтовых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дорог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временных</a:t>
            </a:r>
            <a:r>
              <a:rPr lang="ru-RU" sz="1800" spc="-8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искусственных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сооружений,</a:t>
            </a:r>
            <a:r>
              <a:rPr lang="ru-RU" sz="18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дальнейшая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эксплуатация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которых</a:t>
            </a:r>
            <a:r>
              <a:rPr lang="ru-RU" sz="1800" spc="-7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</a:t>
            </a:r>
            <a:r>
              <a:rPr lang="ru-RU" sz="1800" spc="-3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техническим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экономическим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условиям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признана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нецелесообразной;</a:t>
            </a:r>
          </a:p>
          <a:p>
            <a:pPr marL="342900" marR="561975" lvl="0" indent="-342900">
              <a:lnSpc>
                <a:spcPct val="102000"/>
              </a:lnSpc>
              <a:spcAft>
                <a:spcPts val="0"/>
              </a:spcAft>
              <a:buSzPts val="1400"/>
              <a:buFont typeface="Symbol" panose="05050102010706020507" pitchFamily="18" charset="2"/>
              <a:buChar char=""/>
              <a:tabLst>
                <a:tab pos="993140" algn="l"/>
                <a:tab pos="99377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	строительство дорог в обход городов и населенных пунктов, зон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охраны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историко-культурных</a:t>
            </a:r>
            <a:r>
              <a:rPr lang="ru-RU" sz="1800" spc="-7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ценностей,</a:t>
            </a:r>
            <a:r>
              <a:rPr lang="ru-RU" sz="1800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</a:t>
            </a:r>
            <a:r>
              <a:rPr lang="ru-RU" sz="1800" spc="-6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соответствии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отдельным</a:t>
            </a:r>
            <a:r>
              <a:rPr lang="ru-RU" sz="1800" spc="-5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проектом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</a:t>
            </a:r>
            <a:r>
              <a:rPr lang="ru-RU" sz="1800" spc="-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результатам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проведенных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обоснований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инвестиций;</a:t>
            </a:r>
          </a:p>
          <a:p>
            <a:pPr marL="342900" marR="688340" lvl="0" indent="-342900">
              <a:lnSpc>
                <a:spcPct val="102000"/>
              </a:lnSpc>
              <a:spcAft>
                <a:spcPts val="0"/>
              </a:spcAft>
              <a:buSzPts val="1400"/>
              <a:buFont typeface="Symbol" panose="05050102010706020507" pitchFamily="18" charset="2"/>
              <a:buChar char=""/>
              <a:tabLst>
                <a:tab pos="993140" algn="l"/>
                <a:tab pos="99377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	строительство дороги в полосе отвода существующей дороги при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совпадении</a:t>
            </a:r>
            <a:r>
              <a:rPr lang="ru-RU" sz="1800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трассы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строящейся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дороги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трассой,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существующей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протяжении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не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более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50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%,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включительно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относится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Новому</a:t>
            </a:r>
            <a:r>
              <a:rPr lang="ru-RU" sz="1800" spc="-4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строительству.</a:t>
            </a:r>
          </a:p>
          <a:p>
            <a:pPr marL="342900" marR="635635" lvl="0" indent="-342900">
              <a:lnSpc>
                <a:spcPct val="101000"/>
              </a:lnSpc>
              <a:spcAft>
                <a:spcPts val="0"/>
              </a:spcAft>
              <a:buSzPts val="1400"/>
              <a:buFont typeface="Symbol" panose="05050102010706020507" pitchFamily="18" charset="2"/>
              <a:buChar char=""/>
              <a:tabLst>
                <a:tab pos="993140" algn="l"/>
                <a:tab pos="993775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	При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совпадении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трассы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протяжении</a:t>
            </a:r>
            <a:r>
              <a:rPr lang="ru-RU" sz="18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более</a:t>
            </a:r>
            <a:r>
              <a:rPr lang="ru-RU" sz="18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50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%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-</a:t>
            </a:r>
            <a:r>
              <a:rPr lang="ru-RU" sz="18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объект</a:t>
            </a:r>
            <a:r>
              <a:rPr lang="ru-RU" sz="18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относится</a:t>
            </a:r>
            <a:r>
              <a:rPr lang="ru-RU" sz="1800" spc="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sz="1800" spc="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реконструкции.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105327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97</TotalTime>
  <Words>1653</Words>
  <Application>Microsoft Office PowerPoint</Application>
  <PresentationFormat>Широкоэкранный</PresentationFormat>
  <Paragraphs>89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Century Gothic</vt:lpstr>
      <vt:lpstr>Symbol</vt:lpstr>
      <vt:lpstr>Times New Roman</vt:lpstr>
      <vt:lpstr>Wingdings 3</vt:lpstr>
      <vt:lpstr>Легкий дым</vt:lpstr>
      <vt:lpstr>Оценка состояния автомобильной дороги и назначение мероприятий по ее реконструкции.   </vt:lpstr>
      <vt:lpstr>2.1 Методы оценки транспортно-эксплуатационных показателей дороги.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работ при реконструкции дорог. По автомобильным дорогам: </vt:lpstr>
      <vt:lpstr>По искусственным сооружениям: </vt:lpstr>
      <vt:lpstr>Виды работ, выполняемых при капитальном ремонте автомобильных дорог. По земляному полотну и водоотводу: </vt:lpstr>
      <vt:lpstr>Презентация PowerPoint</vt:lpstr>
      <vt:lpstr>По искусственным сооружениям: </vt:lpstr>
      <vt:lpstr>Состав работ, выполняемых при новом строительстве автодорог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состояния автомобильной дороги и назначение мероприятий по ее реконструкции.   </dc:title>
  <dc:creator>ABakirbaeva@outlook.com</dc:creator>
  <cp:lastModifiedBy>ABakirbaeva@outlook.com</cp:lastModifiedBy>
  <cp:revision>2</cp:revision>
  <dcterms:created xsi:type="dcterms:W3CDTF">2021-11-03T02:11:49Z</dcterms:created>
  <dcterms:modified xsi:type="dcterms:W3CDTF">2021-11-03T08:05:59Z</dcterms:modified>
</cp:coreProperties>
</file>